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7" r:id="rId3"/>
    <p:sldId id="266" r:id="rId4"/>
    <p:sldId id="269" r:id="rId5"/>
  </p:sldIdLst>
  <p:sldSz cx="6858000" cy="9144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CCFFFF"/>
    <a:srgbClr val="CCCCFF"/>
    <a:srgbClr val="99CCFF"/>
    <a:srgbClr val="CC99FF"/>
    <a:srgbClr val="6699FF"/>
    <a:srgbClr val="66FFFF"/>
    <a:srgbClr val="CC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25" autoAdjust="0"/>
    <p:restoredTop sz="94660"/>
  </p:normalViewPr>
  <p:slideViewPr>
    <p:cSldViewPr snapToGrid="0">
      <p:cViewPr>
        <p:scale>
          <a:sx n="75" d="100"/>
          <a:sy n="75" d="100"/>
        </p:scale>
        <p:origin x="522" y="-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13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82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62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39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38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77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5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51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9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31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8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18E7-8612-481B-A356-50163E1AE311}" type="datetimeFigureOut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0A0C2-DF84-4F7D-8D2A-B7E3410BE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7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37224" y="2538850"/>
            <a:ext cx="6383548" cy="14147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ステップ①：</a:t>
            </a:r>
            <a:endParaRPr kumimoji="1" lang="en-US" altLang="ja-JP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見る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前にどんな内容か予想しよう　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37222" y="4571999"/>
            <a:ext cx="6383548" cy="14147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ステップ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②</a:t>
            </a:r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kumimoji="1" lang="en-US" altLang="ja-JP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動画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を見て，内容をまとめよう　　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37224" y="6654608"/>
            <a:ext cx="6383548" cy="17942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ステップ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</a:t>
            </a:r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kumimoji="1" lang="en-US" altLang="ja-JP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どんな動画だったか，</a:t>
            </a:r>
            <a:endParaRPr kumimoji="1" lang="en-US" altLang="ja-JP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誰</a:t>
            </a:r>
            <a:r>
              <a:rPr kumimoji="1" lang="ja-JP" alt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かに話して</a:t>
            </a:r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伝えよう　　</a:t>
            </a:r>
            <a:endParaRPr kumimoji="1" lang="ja-JP" alt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EF9F8546-BCEA-4AF8-A05B-B5395E0D685D}"/>
              </a:ext>
            </a:extLst>
          </p:cNvPr>
          <p:cNvSpPr txBox="1"/>
          <p:nvPr/>
        </p:nvSpPr>
        <p:spPr>
          <a:xfrm>
            <a:off x="0" y="623465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kumimoji="1" lang="ja-JP" alt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あまっ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子 動画・番組 学習ワーク」の使い方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フレーム 7"/>
          <p:cNvSpPr/>
          <p:nvPr/>
        </p:nvSpPr>
        <p:spPr>
          <a:xfrm>
            <a:off x="0" y="365626"/>
            <a:ext cx="6858000" cy="86264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2549105" y="3979652"/>
            <a:ext cx="1759789" cy="8971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2549104" y="5986731"/>
            <a:ext cx="1759789" cy="8971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形吹き出し 10"/>
          <p:cNvSpPr/>
          <p:nvPr/>
        </p:nvSpPr>
        <p:spPr>
          <a:xfrm>
            <a:off x="3773715" y="2398010"/>
            <a:ext cx="2847056" cy="793630"/>
          </a:xfrm>
          <a:prstGeom prst="wedgeEllipseCallout">
            <a:avLst>
              <a:gd name="adj1" fmla="val -36762"/>
              <a:gd name="adj2" fmla="val 603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タイトルや写真を見て，予想してみよう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7224" y="1436321"/>
            <a:ext cx="6383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◎コンピュータ</a:t>
            </a:r>
            <a:r>
              <a:rPr kumimoji="1" lang="ja-JP" altLang="en-US" sz="1400" dirty="0" smtClean="0"/>
              <a:t>やスマホ、タブレット</a:t>
            </a:r>
            <a:r>
              <a:rPr kumimoji="1" lang="ja-JP" altLang="en-US" sz="1400" dirty="0" smtClean="0"/>
              <a:t>などでオンライン上の動画を見る</a:t>
            </a:r>
            <a:r>
              <a:rPr kumimoji="1" lang="ja-JP" altLang="en-US" sz="1400" dirty="0" smtClean="0"/>
              <a:t>とき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やテレビで</a:t>
            </a:r>
            <a:r>
              <a:rPr kumimoji="1" lang="ja-JP" altLang="en-US" sz="1400" dirty="0" smtClean="0"/>
              <a:t>番組を見るとき、「</a:t>
            </a:r>
            <a:r>
              <a:rPr kumimoji="1" lang="ja-JP" altLang="en-US" sz="1400" dirty="0" err="1" smtClean="0"/>
              <a:t>あまっ</a:t>
            </a:r>
            <a:r>
              <a:rPr kumimoji="1" lang="ja-JP" altLang="en-US" sz="1400" dirty="0" smtClean="0"/>
              <a:t>子 動画・番組 学習ワーク」を使って</a:t>
            </a:r>
            <a:r>
              <a:rPr kumimoji="1" lang="ja-JP" altLang="en-US" sz="1400" dirty="0" smtClean="0"/>
              <a:t>、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次</a:t>
            </a:r>
            <a:r>
              <a:rPr kumimoji="1" lang="ja-JP" altLang="en-US" sz="1400" dirty="0" smtClean="0"/>
              <a:t>のような活動をしてみましょう。</a:t>
            </a:r>
            <a:endParaRPr kumimoji="1" lang="en-US" altLang="ja-JP" sz="1400" dirty="0" smtClean="0"/>
          </a:p>
        </p:txBody>
      </p:sp>
      <p:sp>
        <p:nvSpPr>
          <p:cNvPr id="13" name="円形吹き出し 12"/>
          <p:cNvSpPr/>
          <p:nvPr/>
        </p:nvSpPr>
        <p:spPr>
          <a:xfrm>
            <a:off x="160094" y="5772169"/>
            <a:ext cx="3536492" cy="793630"/>
          </a:xfrm>
          <a:prstGeom prst="wedgeEllipseCallout">
            <a:avLst>
              <a:gd name="adj1" fmla="val 17580"/>
              <a:gd name="adj2" fmla="val -657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/>
              <a:t>インターネットで／</a:t>
            </a:r>
            <a:r>
              <a:rPr kumimoji="1" lang="ja-JP" altLang="en-US" sz="1400" dirty="0" smtClean="0"/>
              <a:t>Ｅテレで</a:t>
            </a:r>
            <a:r>
              <a:rPr kumimoji="1" lang="ja-JP" altLang="en-US" sz="1400" dirty="0"/>
              <a:t>／学校で（登校日に）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7222" y="8879546"/>
            <a:ext cx="6383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◎同じ動画を視聴している友だちと、登校日にワークを交流しましょう。</a:t>
            </a:r>
            <a:endParaRPr kumimoji="1" lang="en-US" altLang="ja-JP" sz="14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907280" y="-79332"/>
            <a:ext cx="1882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資料①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73413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="" xmlns:a16="http://schemas.microsoft.com/office/drawing/2014/main" id="{0DBF9572-F234-40DB-9F08-F266966A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70056" y="5066373"/>
            <a:ext cx="4450128" cy="30072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8BC279A9-A160-4105-9B01-0AAE1CEDE17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13" y="494968"/>
            <a:ext cx="6175093" cy="106205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EF9F8546-BCEA-4AF8-A05B-B5395E0D685D}"/>
              </a:ext>
            </a:extLst>
          </p:cNvPr>
          <p:cNvSpPr txBox="1"/>
          <p:nvPr/>
        </p:nvSpPr>
        <p:spPr>
          <a:xfrm>
            <a:off x="48168" y="-36620"/>
            <a:ext cx="5879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あまっ子　どうが・ばんぐみ　学しゅうワーク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小・てい学年よう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8CC9438-02D2-442E-A433-9CEC9085EB79}"/>
              </a:ext>
            </a:extLst>
          </p:cNvPr>
          <p:cNvSpPr txBox="1"/>
          <p:nvPr/>
        </p:nvSpPr>
        <p:spPr>
          <a:xfrm>
            <a:off x="2458541" y="276103"/>
            <a:ext cx="43578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/>
              <a:t>見た日（　　）月（　　）日　名まえ（　　　　　　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A3FB378-B9AF-4091-8004-1955108D17D8}"/>
              </a:ext>
            </a:extLst>
          </p:cNvPr>
          <p:cNvSpPr txBox="1"/>
          <p:nvPr/>
        </p:nvSpPr>
        <p:spPr>
          <a:xfrm>
            <a:off x="5802440" y="-46608"/>
            <a:ext cx="884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No.</a:t>
            </a:r>
            <a:r>
              <a:rPr kumimoji="1" lang="ja-JP" altLang="en-US" sz="1200" dirty="0"/>
              <a:t>＿＿＿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5F735A6-851F-4782-850E-A192A512D06C}"/>
              </a:ext>
            </a:extLst>
          </p:cNvPr>
          <p:cNvSpPr txBox="1"/>
          <p:nvPr/>
        </p:nvSpPr>
        <p:spPr>
          <a:xfrm>
            <a:off x="341452" y="1587403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ステップ① 見る前に どんな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どうが・ばんぐみ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なのか よそうしよう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D9EE4F45-D63B-4B19-A4A2-53EFDA331532}"/>
              </a:ext>
            </a:extLst>
          </p:cNvPr>
          <p:cNvSpPr txBox="1"/>
          <p:nvPr/>
        </p:nvSpPr>
        <p:spPr>
          <a:xfrm>
            <a:off x="488988" y="7834214"/>
            <a:ext cx="2940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つたえた人：（　　　　　　　　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7BC25AF7-26C5-44A8-A15F-CED65BCD26B2}"/>
              </a:ext>
            </a:extLst>
          </p:cNvPr>
          <p:cNvSpPr txBox="1"/>
          <p:nvPr/>
        </p:nvSpPr>
        <p:spPr>
          <a:xfrm>
            <a:off x="568203" y="917730"/>
            <a:ext cx="5879732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きょうか名に☑を入れよう：</a:t>
            </a:r>
            <a:endParaRPr kumimoji="1" lang="en-US" altLang="ja-JP" sz="1000" dirty="0"/>
          </a:p>
          <a:p>
            <a:pPr>
              <a:lnSpc>
                <a:spcPct val="150000"/>
              </a:lnSpc>
            </a:pPr>
            <a:r>
              <a:rPr kumimoji="1" lang="ja-JP" altLang="en-US" sz="900" dirty="0"/>
              <a:t>　□こくご　□さんすう　□生かつ　□音がく　□ずこう　□たいいく　□どうとく　□そのほか（　　　）</a:t>
            </a:r>
            <a:endParaRPr kumimoji="1" lang="en-US" altLang="ja-JP" sz="900" dirty="0"/>
          </a:p>
          <a:p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746F90EC-CFB6-4A5F-82BB-5719C3C6A9FB}"/>
              </a:ext>
            </a:extLst>
          </p:cNvPr>
          <p:cNvSpPr txBox="1"/>
          <p:nvPr/>
        </p:nvSpPr>
        <p:spPr>
          <a:xfrm>
            <a:off x="341452" y="2714671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ステップ② 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どうが・ばんぐみ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を見て，ないようをまとめよう　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="" xmlns:a16="http://schemas.microsoft.com/office/drawing/2014/main" id="{67DBF4BA-FFC0-4094-BA16-E50D369292B4}"/>
              </a:ext>
            </a:extLst>
          </p:cNvPr>
          <p:cNvSpPr/>
          <p:nvPr/>
        </p:nvSpPr>
        <p:spPr>
          <a:xfrm>
            <a:off x="899160" y="1886044"/>
            <a:ext cx="5607699" cy="7738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49A608D4-8D43-4A09-8582-AE4F7F26B303}"/>
              </a:ext>
            </a:extLst>
          </p:cNvPr>
          <p:cNvSpPr/>
          <p:nvPr/>
        </p:nvSpPr>
        <p:spPr>
          <a:xfrm>
            <a:off x="688694" y="3026142"/>
            <a:ext cx="5527918" cy="421751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65D15A46-1352-4F50-9941-BA3EE93032FF}"/>
              </a:ext>
            </a:extLst>
          </p:cNvPr>
          <p:cNvSpPr txBox="1"/>
          <p:nvPr/>
        </p:nvSpPr>
        <p:spPr>
          <a:xfrm>
            <a:off x="341450" y="7441799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ステップ③ どんな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どうが・ばんぐみ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だったか，だれかに はなして つたえよう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="" xmlns:a16="http://schemas.microsoft.com/office/drawing/2014/main" id="{14E00CD0-F532-4A5A-99D3-0555A7A42C43}"/>
              </a:ext>
            </a:extLst>
          </p:cNvPr>
          <p:cNvSpPr/>
          <p:nvPr/>
        </p:nvSpPr>
        <p:spPr>
          <a:xfrm>
            <a:off x="486137" y="7772272"/>
            <a:ext cx="5926238" cy="1337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29D7C206-F69F-4B5F-9D8E-394F8CB61B63}"/>
              </a:ext>
            </a:extLst>
          </p:cNvPr>
          <p:cNvSpPr txBox="1"/>
          <p:nvPr/>
        </p:nvSpPr>
        <p:spPr>
          <a:xfrm>
            <a:off x="3429000" y="7215323"/>
            <a:ext cx="289125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たりなかったら，うらをつかいましょう。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E966E230-46FA-4DCD-9D6A-2CAC424F7D90}"/>
              </a:ext>
            </a:extLst>
          </p:cNvPr>
          <p:cNvSpPr txBox="1"/>
          <p:nvPr/>
        </p:nvSpPr>
        <p:spPr>
          <a:xfrm>
            <a:off x="568202" y="540857"/>
            <a:ext cx="17147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どうが・ばんぐみ名：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B90C16C-04A8-486F-9A25-EAE90C38B16B}"/>
              </a:ext>
            </a:extLst>
          </p:cNvPr>
          <p:cNvSpPr txBox="1"/>
          <p:nvPr/>
        </p:nvSpPr>
        <p:spPr>
          <a:xfrm>
            <a:off x="486137" y="8127190"/>
            <a:ext cx="3333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じぶんのかんそう ：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="" xmlns:a16="http://schemas.microsoft.com/office/drawing/2014/main" id="{99DB4DB3-83FE-4204-9275-3FBA4308A1B7}"/>
              </a:ext>
            </a:extLst>
          </p:cNvPr>
          <p:cNvSpPr/>
          <p:nvPr/>
        </p:nvSpPr>
        <p:spPr>
          <a:xfrm>
            <a:off x="5272591" y="8200715"/>
            <a:ext cx="878237" cy="8782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F155D5DC-8C55-44D5-BA75-B7435C765CB4}"/>
              </a:ext>
            </a:extLst>
          </p:cNvPr>
          <p:cNvSpPr txBox="1"/>
          <p:nvPr/>
        </p:nvSpPr>
        <p:spPr>
          <a:xfrm>
            <a:off x="5133800" y="7762324"/>
            <a:ext cx="1186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/>
              <a:t>つたえた人に</a:t>
            </a:r>
            <a:endParaRPr kumimoji="1" lang="en-US" altLang="ja-JP" sz="800" dirty="0"/>
          </a:p>
          <a:p>
            <a:pPr algn="ctr"/>
            <a:r>
              <a:rPr kumimoji="1" lang="ja-JP" altLang="en-US" sz="800" dirty="0"/>
              <a:t>サイン や にがおえ を</a:t>
            </a:r>
            <a:endParaRPr kumimoji="1" lang="en-US" altLang="ja-JP" sz="800" dirty="0"/>
          </a:p>
          <a:p>
            <a:pPr algn="ctr"/>
            <a:r>
              <a:rPr kumimoji="1" lang="ja-JP" altLang="en-US" sz="800" dirty="0"/>
              <a:t>かいてもらおう！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BF541F91-77ED-4380-82C9-5F3260A753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74" y="2776614"/>
            <a:ext cx="1212284" cy="54552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="" xmlns:a16="http://schemas.microsoft.com/office/drawing/2014/main" id="{3E22D8BB-B2A3-4DEE-996E-7DA1319A8B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57" y="1836417"/>
            <a:ext cx="811696" cy="87825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="" xmlns:a16="http://schemas.microsoft.com/office/drawing/2014/main" id="{D987BB4F-FBC5-42EE-8F38-F13DAA8246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46" y="8293900"/>
            <a:ext cx="675981" cy="92566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="" xmlns:a16="http://schemas.microsoft.com/office/drawing/2014/main" id="{CA461784-F592-4B98-B947-2340FEFA4F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3788" y="8345051"/>
            <a:ext cx="675981" cy="81937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403BD12C-1C21-4BE4-9AC8-1BDC82215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719304" y="5058256"/>
            <a:ext cx="4450131" cy="31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05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="" xmlns:a16="http://schemas.microsoft.com/office/drawing/2014/main" id="{0DBF9572-F234-40DB-9F08-F266966A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70056" y="5066373"/>
            <a:ext cx="4450128" cy="30072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8BC279A9-A160-4105-9B01-0AAE1CEDE17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13" y="494968"/>
            <a:ext cx="6175093" cy="106205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EF9F8546-BCEA-4AF8-A05B-B5395E0D685D}"/>
              </a:ext>
            </a:extLst>
          </p:cNvPr>
          <p:cNvSpPr txBox="1"/>
          <p:nvPr/>
        </p:nvSpPr>
        <p:spPr>
          <a:xfrm>
            <a:off x="31993" y="-39284"/>
            <a:ext cx="5000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あまっ子 動画・番組学習 ワーク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小・</a:t>
            </a:r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高学年用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8CC9438-02D2-442E-A433-9CEC9085EB79}"/>
              </a:ext>
            </a:extLst>
          </p:cNvPr>
          <p:cNvSpPr txBox="1"/>
          <p:nvPr/>
        </p:nvSpPr>
        <p:spPr>
          <a:xfrm>
            <a:off x="2458541" y="276103"/>
            <a:ext cx="43578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/>
              <a:t>見た日（　　）月（　　）日　名前（　　　　　　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A3FB378-B9AF-4091-8004-1955108D17D8}"/>
              </a:ext>
            </a:extLst>
          </p:cNvPr>
          <p:cNvSpPr txBox="1"/>
          <p:nvPr/>
        </p:nvSpPr>
        <p:spPr>
          <a:xfrm>
            <a:off x="5802440" y="-46608"/>
            <a:ext cx="884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No.</a:t>
            </a:r>
            <a:r>
              <a:rPr kumimoji="1" lang="ja-JP" altLang="en-US" sz="1200" dirty="0"/>
              <a:t>＿＿＿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5F735A6-851F-4782-850E-A192A512D06C}"/>
              </a:ext>
            </a:extLst>
          </p:cNvPr>
          <p:cNvSpPr txBox="1"/>
          <p:nvPr/>
        </p:nvSpPr>
        <p:spPr>
          <a:xfrm>
            <a:off x="341452" y="1587403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ステップ① 見る前にどんな内容か予想しよう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D9EE4F45-D63B-4B19-A4A2-53EFDA331532}"/>
              </a:ext>
            </a:extLst>
          </p:cNvPr>
          <p:cNvSpPr txBox="1"/>
          <p:nvPr/>
        </p:nvSpPr>
        <p:spPr>
          <a:xfrm>
            <a:off x="488988" y="7834214"/>
            <a:ext cx="2940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伝えた相手：（　　　　　　　　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7BC25AF7-26C5-44A8-A15F-CED65BCD26B2}"/>
              </a:ext>
            </a:extLst>
          </p:cNvPr>
          <p:cNvSpPr txBox="1"/>
          <p:nvPr/>
        </p:nvSpPr>
        <p:spPr>
          <a:xfrm>
            <a:off x="568203" y="917730"/>
            <a:ext cx="5879732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教科に☑を入れよう：</a:t>
            </a:r>
            <a:endParaRPr kumimoji="1" lang="en-US" altLang="ja-JP" sz="1000" dirty="0"/>
          </a:p>
          <a:p>
            <a:pPr>
              <a:lnSpc>
                <a:spcPct val="150000"/>
              </a:lnSpc>
            </a:pPr>
            <a:r>
              <a:rPr kumimoji="1" lang="ja-JP" altLang="en-US" sz="900" dirty="0"/>
              <a:t>　□国語　□</a:t>
            </a:r>
            <a:r>
              <a:rPr kumimoji="1" lang="ja-JP" altLang="en-US" sz="900" dirty="0" smtClean="0"/>
              <a:t>算数</a:t>
            </a:r>
            <a:r>
              <a:rPr kumimoji="1" lang="ja-JP" altLang="en-US" sz="900" dirty="0"/>
              <a:t>　□理科　□社会　□英語　□音楽　□図工　□体育　□道徳　□総合　□その他</a:t>
            </a:r>
            <a:endParaRPr kumimoji="1" lang="en-US" altLang="ja-JP" sz="900" dirty="0"/>
          </a:p>
          <a:p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746F90EC-CFB6-4A5F-82BB-5719C3C6A9FB}"/>
              </a:ext>
            </a:extLst>
          </p:cNvPr>
          <p:cNvSpPr txBox="1"/>
          <p:nvPr/>
        </p:nvSpPr>
        <p:spPr>
          <a:xfrm>
            <a:off x="341452" y="2714671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ステップ② 動画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番組を見て，内容をまとめよう　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="" xmlns:a16="http://schemas.microsoft.com/office/drawing/2014/main" id="{67DBF4BA-FFC0-4094-BA16-E50D369292B4}"/>
              </a:ext>
            </a:extLst>
          </p:cNvPr>
          <p:cNvSpPr/>
          <p:nvPr/>
        </p:nvSpPr>
        <p:spPr>
          <a:xfrm>
            <a:off x="899160" y="1886044"/>
            <a:ext cx="5607699" cy="7738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49A608D4-8D43-4A09-8582-AE4F7F26B303}"/>
              </a:ext>
            </a:extLst>
          </p:cNvPr>
          <p:cNvSpPr/>
          <p:nvPr/>
        </p:nvSpPr>
        <p:spPr>
          <a:xfrm>
            <a:off x="688694" y="3026142"/>
            <a:ext cx="5527918" cy="421751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65D15A46-1352-4F50-9941-BA3EE93032FF}"/>
              </a:ext>
            </a:extLst>
          </p:cNvPr>
          <p:cNvSpPr txBox="1"/>
          <p:nvPr/>
        </p:nvSpPr>
        <p:spPr>
          <a:xfrm>
            <a:off x="341450" y="7441799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ステップ③ どんな動画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番組だったか，誰かに話して伝えよう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="" xmlns:a16="http://schemas.microsoft.com/office/drawing/2014/main" id="{14E00CD0-F532-4A5A-99D3-0555A7A42C43}"/>
              </a:ext>
            </a:extLst>
          </p:cNvPr>
          <p:cNvSpPr/>
          <p:nvPr/>
        </p:nvSpPr>
        <p:spPr>
          <a:xfrm>
            <a:off x="486137" y="7772272"/>
            <a:ext cx="5926238" cy="1337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29D7C206-F69F-4B5F-9D8E-394F8CB61B63}"/>
              </a:ext>
            </a:extLst>
          </p:cNvPr>
          <p:cNvSpPr txBox="1"/>
          <p:nvPr/>
        </p:nvSpPr>
        <p:spPr>
          <a:xfrm>
            <a:off x="3646454" y="7215323"/>
            <a:ext cx="26737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足りなかったら，うらを使いましょう。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E966E230-46FA-4DCD-9D6A-2CAC424F7D90}"/>
              </a:ext>
            </a:extLst>
          </p:cNvPr>
          <p:cNvSpPr txBox="1"/>
          <p:nvPr/>
        </p:nvSpPr>
        <p:spPr>
          <a:xfrm>
            <a:off x="568203" y="540857"/>
            <a:ext cx="1417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動画・番組名：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B90C16C-04A8-486F-9A25-EAE90C38B16B}"/>
              </a:ext>
            </a:extLst>
          </p:cNvPr>
          <p:cNvSpPr txBox="1"/>
          <p:nvPr/>
        </p:nvSpPr>
        <p:spPr>
          <a:xfrm>
            <a:off x="486137" y="8127190"/>
            <a:ext cx="3333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ひとこと感想 ：</a:t>
            </a:r>
          </a:p>
        </p:txBody>
      </p:sp>
      <p:sp>
        <p:nvSpPr>
          <p:cNvPr id="30" name="楕円 29">
            <a:extLst>
              <a:ext uri="{FF2B5EF4-FFF2-40B4-BE49-F238E27FC236}">
                <a16:creationId xmlns="" xmlns:a16="http://schemas.microsoft.com/office/drawing/2014/main" id="{99DB4DB3-83FE-4204-9275-3FBA4308A1B7}"/>
              </a:ext>
            </a:extLst>
          </p:cNvPr>
          <p:cNvSpPr/>
          <p:nvPr/>
        </p:nvSpPr>
        <p:spPr>
          <a:xfrm>
            <a:off x="5272591" y="8200715"/>
            <a:ext cx="878237" cy="8782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F155D5DC-8C55-44D5-BA75-B7435C765CB4}"/>
              </a:ext>
            </a:extLst>
          </p:cNvPr>
          <p:cNvSpPr txBox="1"/>
          <p:nvPr/>
        </p:nvSpPr>
        <p:spPr>
          <a:xfrm>
            <a:off x="5133800" y="7762324"/>
            <a:ext cx="1186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/>
              <a:t>伝えた相手に</a:t>
            </a:r>
            <a:endParaRPr kumimoji="1" lang="en-US" altLang="ja-JP" sz="800" dirty="0"/>
          </a:p>
          <a:p>
            <a:pPr algn="ctr"/>
            <a:r>
              <a:rPr kumimoji="1" lang="ja-JP" altLang="en-US" sz="800" dirty="0"/>
              <a:t>サイン や にがお絵 を</a:t>
            </a:r>
            <a:endParaRPr kumimoji="1" lang="en-US" altLang="ja-JP" sz="800" dirty="0"/>
          </a:p>
          <a:p>
            <a:pPr algn="ctr"/>
            <a:r>
              <a:rPr kumimoji="1" lang="ja-JP" altLang="en-US" sz="800" dirty="0"/>
              <a:t>かいてもらおう！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BF541F91-77ED-4380-82C9-5F3260A753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74" y="2776614"/>
            <a:ext cx="1212284" cy="54552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="" xmlns:a16="http://schemas.microsoft.com/office/drawing/2014/main" id="{3E22D8BB-B2A3-4DEE-996E-7DA1319A8B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57" y="1836417"/>
            <a:ext cx="811696" cy="87825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="" xmlns:a16="http://schemas.microsoft.com/office/drawing/2014/main" id="{D987BB4F-FBC5-42EE-8F38-F13DAA8246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46" y="8293900"/>
            <a:ext cx="675981" cy="92566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="" xmlns:a16="http://schemas.microsoft.com/office/drawing/2014/main" id="{CA461784-F592-4B98-B947-2340FEFA4F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3788" y="8345051"/>
            <a:ext cx="675981" cy="81937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403BD12C-1C21-4BE4-9AC8-1BDC82215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719304" y="5058256"/>
            <a:ext cx="4450131" cy="31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="" xmlns:a16="http://schemas.microsoft.com/office/drawing/2014/main" id="{0DBF9572-F234-40DB-9F08-F266966A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70056" y="5066373"/>
            <a:ext cx="4450128" cy="30072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8BC279A9-A160-4105-9B01-0AAE1CEDE17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13" y="494968"/>
            <a:ext cx="6175093" cy="1062051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EF9F8546-BCEA-4AF8-A05B-B5395E0D685D}"/>
              </a:ext>
            </a:extLst>
          </p:cNvPr>
          <p:cNvSpPr txBox="1"/>
          <p:nvPr/>
        </p:nvSpPr>
        <p:spPr>
          <a:xfrm>
            <a:off x="31993" y="-39284"/>
            <a:ext cx="5000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あまっ子 動画・番組学習 ワーク</a:t>
            </a:r>
            <a:r>
              <a:rPr kumimoji="1"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kumimoji="1"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中学校用</a:t>
            </a:r>
            <a:r>
              <a:rPr kumimoji="1"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endParaRPr kumimoji="1" lang="ja-JP" alt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08CC9438-02D2-442E-A433-9CEC9085EB79}"/>
              </a:ext>
            </a:extLst>
          </p:cNvPr>
          <p:cNvSpPr txBox="1"/>
          <p:nvPr/>
        </p:nvSpPr>
        <p:spPr>
          <a:xfrm>
            <a:off x="2458541" y="276103"/>
            <a:ext cx="43578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 smtClean="0"/>
              <a:t>視聴し</a:t>
            </a:r>
            <a:r>
              <a:rPr kumimoji="1" lang="ja-JP" altLang="en-US" sz="1100" dirty="0" smtClean="0"/>
              <a:t>た</a:t>
            </a:r>
            <a:r>
              <a:rPr kumimoji="1" lang="ja-JP" altLang="en-US" sz="1100" dirty="0"/>
              <a:t>日（　　）月（　　）日　名前（　　　　　　　　　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AA3FB378-B9AF-4091-8004-1955108D17D8}"/>
              </a:ext>
            </a:extLst>
          </p:cNvPr>
          <p:cNvSpPr txBox="1"/>
          <p:nvPr/>
        </p:nvSpPr>
        <p:spPr>
          <a:xfrm>
            <a:off x="5802440" y="-46608"/>
            <a:ext cx="8846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No.</a:t>
            </a:r>
            <a:r>
              <a:rPr kumimoji="1" lang="ja-JP" altLang="en-US" sz="1200" dirty="0"/>
              <a:t>＿＿＿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65F735A6-851F-4782-850E-A192A512D06C}"/>
              </a:ext>
            </a:extLst>
          </p:cNvPr>
          <p:cNvSpPr txBox="1"/>
          <p:nvPr/>
        </p:nvSpPr>
        <p:spPr>
          <a:xfrm>
            <a:off x="341452" y="1587403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ステップ① </a:t>
            </a:r>
            <a:r>
              <a:rPr kumimoji="1" lang="ja-JP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視聴する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前にどんな内容か予想しよう　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D9EE4F45-D63B-4B19-A4A2-53EFDA331532}"/>
              </a:ext>
            </a:extLst>
          </p:cNvPr>
          <p:cNvSpPr txBox="1"/>
          <p:nvPr/>
        </p:nvSpPr>
        <p:spPr>
          <a:xfrm>
            <a:off x="488988" y="7834214"/>
            <a:ext cx="29400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伝えた相手：（　　　　　　　　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7BC25AF7-26C5-44A8-A15F-CED65BCD26B2}"/>
              </a:ext>
            </a:extLst>
          </p:cNvPr>
          <p:cNvSpPr txBox="1"/>
          <p:nvPr/>
        </p:nvSpPr>
        <p:spPr>
          <a:xfrm>
            <a:off x="555503" y="917761"/>
            <a:ext cx="5971854" cy="6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教科に☑を入れよう：</a:t>
            </a:r>
            <a:endParaRPr kumimoji="1" lang="en-US" altLang="ja-JP" sz="1000" dirty="0"/>
          </a:p>
          <a:p>
            <a:pPr>
              <a:lnSpc>
                <a:spcPct val="150000"/>
              </a:lnSpc>
            </a:pPr>
            <a:r>
              <a:rPr kumimoji="1" lang="ja-JP" altLang="en-US" sz="900" dirty="0" smtClean="0"/>
              <a:t>□国語　□数学</a:t>
            </a:r>
            <a:r>
              <a:rPr kumimoji="1" lang="ja-JP" altLang="en-US" sz="900" dirty="0"/>
              <a:t>　□理科　□社会　□英語　□音楽　</a:t>
            </a:r>
            <a:r>
              <a:rPr kumimoji="1" lang="ja-JP" altLang="en-US" sz="900" dirty="0" smtClean="0"/>
              <a:t>□美術</a:t>
            </a:r>
            <a:r>
              <a:rPr kumimoji="1" lang="ja-JP" altLang="en-US" sz="900" dirty="0"/>
              <a:t>　</a:t>
            </a:r>
            <a:r>
              <a:rPr kumimoji="1" lang="ja-JP" altLang="en-US" sz="900" dirty="0"/>
              <a:t> </a:t>
            </a:r>
            <a:r>
              <a:rPr kumimoji="1" lang="ja-JP" altLang="en-US" sz="900" dirty="0" smtClean="0"/>
              <a:t>□</a:t>
            </a:r>
            <a:r>
              <a:rPr kumimoji="1" lang="ja-JP" altLang="en-US" sz="900" spc="-150" dirty="0" smtClean="0"/>
              <a:t>技術・家庭</a:t>
            </a:r>
            <a:r>
              <a:rPr kumimoji="1" lang="ja-JP" altLang="en-US" sz="900" dirty="0" smtClean="0"/>
              <a:t>　□</a:t>
            </a:r>
            <a:r>
              <a:rPr kumimoji="1" lang="ja-JP" altLang="en-US" sz="900" dirty="0"/>
              <a:t>体育　□道徳　</a:t>
            </a:r>
            <a:r>
              <a:rPr kumimoji="1" lang="ja-JP" altLang="en-US" sz="900" dirty="0" smtClean="0"/>
              <a:t>□</a:t>
            </a:r>
            <a:r>
              <a:rPr kumimoji="1" lang="ja-JP" altLang="en-US" sz="900" spc="-150" dirty="0" smtClean="0"/>
              <a:t>総合・その他</a:t>
            </a:r>
            <a:endParaRPr kumimoji="1" lang="en-US" altLang="ja-JP" sz="900" spc="-150" dirty="0"/>
          </a:p>
          <a:p>
            <a:endParaRPr kumimoji="1" lang="ja-JP" altLang="en-US" sz="1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="" xmlns:a16="http://schemas.microsoft.com/office/drawing/2014/main" id="{746F90EC-CFB6-4A5F-82BB-5719C3C6A9FB}"/>
              </a:ext>
            </a:extLst>
          </p:cNvPr>
          <p:cNvSpPr txBox="1"/>
          <p:nvPr/>
        </p:nvSpPr>
        <p:spPr>
          <a:xfrm>
            <a:off x="341452" y="2714671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ステップ② 動画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番組を見て，内容をまとめよう　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="" xmlns:a16="http://schemas.microsoft.com/office/drawing/2014/main" id="{67DBF4BA-FFC0-4094-BA16-E50D369292B4}"/>
              </a:ext>
            </a:extLst>
          </p:cNvPr>
          <p:cNvSpPr/>
          <p:nvPr/>
        </p:nvSpPr>
        <p:spPr>
          <a:xfrm>
            <a:off x="899160" y="1886044"/>
            <a:ext cx="5607699" cy="77385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="" xmlns:a16="http://schemas.microsoft.com/office/drawing/2014/main" id="{49A608D4-8D43-4A09-8582-AE4F7F26B303}"/>
              </a:ext>
            </a:extLst>
          </p:cNvPr>
          <p:cNvSpPr/>
          <p:nvPr/>
        </p:nvSpPr>
        <p:spPr>
          <a:xfrm>
            <a:off x="688694" y="3026142"/>
            <a:ext cx="5527918" cy="421751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="" xmlns:a16="http://schemas.microsoft.com/office/drawing/2014/main" id="{65D15A46-1352-4F50-9941-BA3EE93032FF}"/>
              </a:ext>
            </a:extLst>
          </p:cNvPr>
          <p:cNvSpPr txBox="1"/>
          <p:nvPr/>
        </p:nvSpPr>
        <p:spPr>
          <a:xfrm>
            <a:off x="341450" y="7441799"/>
            <a:ext cx="6175093" cy="27699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ステップ③ どんな動画</a:t>
            </a:r>
            <a:r>
              <a:rPr kumimoji="1" lang="en-US" altLang="ja-JP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kumimoji="1" lang="ja-JP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番組だったか，誰かに話して伝えよう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="" xmlns:a16="http://schemas.microsoft.com/office/drawing/2014/main" id="{14E00CD0-F532-4A5A-99D3-0555A7A42C43}"/>
              </a:ext>
            </a:extLst>
          </p:cNvPr>
          <p:cNvSpPr/>
          <p:nvPr/>
        </p:nvSpPr>
        <p:spPr>
          <a:xfrm>
            <a:off x="486137" y="7772272"/>
            <a:ext cx="5926238" cy="13370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="" xmlns:a16="http://schemas.microsoft.com/office/drawing/2014/main" id="{29D7C206-F69F-4B5F-9D8E-394F8CB61B63}"/>
              </a:ext>
            </a:extLst>
          </p:cNvPr>
          <p:cNvSpPr txBox="1"/>
          <p:nvPr/>
        </p:nvSpPr>
        <p:spPr>
          <a:xfrm>
            <a:off x="3646454" y="7215323"/>
            <a:ext cx="26737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足りなかったら</a:t>
            </a:r>
            <a:r>
              <a:rPr kumimoji="1" lang="ja-JP" altLang="en-US" sz="1050" dirty="0" smtClean="0"/>
              <a:t>，</a:t>
            </a:r>
            <a:r>
              <a:rPr kumimoji="1" lang="ja-JP" altLang="en-US" sz="1050" dirty="0" smtClean="0"/>
              <a:t>裏</a:t>
            </a:r>
            <a:r>
              <a:rPr kumimoji="1" lang="ja-JP" altLang="en-US" sz="1050" dirty="0"/>
              <a:t>面</a:t>
            </a:r>
            <a:r>
              <a:rPr kumimoji="1" lang="ja-JP" altLang="en-US" sz="1050" dirty="0" smtClean="0"/>
              <a:t>を</a:t>
            </a:r>
            <a:r>
              <a:rPr kumimoji="1" lang="ja-JP" altLang="en-US" sz="1050" dirty="0"/>
              <a:t>使いましょう。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="" xmlns:a16="http://schemas.microsoft.com/office/drawing/2014/main" id="{E966E230-46FA-4DCD-9D6A-2CAC424F7D90}"/>
              </a:ext>
            </a:extLst>
          </p:cNvPr>
          <p:cNvSpPr txBox="1"/>
          <p:nvPr/>
        </p:nvSpPr>
        <p:spPr>
          <a:xfrm>
            <a:off x="568203" y="540857"/>
            <a:ext cx="1417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動画・番組名：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="" xmlns:a16="http://schemas.microsoft.com/office/drawing/2014/main" id="{EB90C16C-04A8-486F-9A25-EAE90C38B16B}"/>
              </a:ext>
            </a:extLst>
          </p:cNvPr>
          <p:cNvSpPr txBox="1"/>
          <p:nvPr/>
        </p:nvSpPr>
        <p:spPr>
          <a:xfrm>
            <a:off x="486137" y="8127190"/>
            <a:ext cx="3333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ひとこと感想 ：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F155D5DC-8C55-44D5-BA75-B7435C765CB4}"/>
              </a:ext>
            </a:extLst>
          </p:cNvPr>
          <p:cNvSpPr txBox="1"/>
          <p:nvPr/>
        </p:nvSpPr>
        <p:spPr>
          <a:xfrm>
            <a:off x="3766990" y="8871339"/>
            <a:ext cx="26747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 smtClean="0"/>
              <a:t>サイン　＿＿＿＿＿＿＿＿＿＿＿＿</a:t>
            </a:r>
            <a:endParaRPr kumimoji="1" lang="ja-JP" altLang="en-US" sz="1050" dirty="0"/>
          </a:p>
        </p:txBody>
      </p:sp>
      <p:pic>
        <p:nvPicPr>
          <p:cNvPr id="33" name="図 32">
            <a:extLst>
              <a:ext uri="{FF2B5EF4-FFF2-40B4-BE49-F238E27FC236}">
                <a16:creationId xmlns="" xmlns:a16="http://schemas.microsoft.com/office/drawing/2014/main" id="{BF541F91-77ED-4380-82C9-5F3260A753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374" y="2776614"/>
            <a:ext cx="1212284" cy="54552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="" xmlns:a16="http://schemas.microsoft.com/office/drawing/2014/main" id="{3E22D8BB-B2A3-4DEE-996E-7DA1319A8B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57" y="1836417"/>
            <a:ext cx="811696" cy="87825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="" xmlns:a16="http://schemas.microsoft.com/office/drawing/2014/main" id="{D987BB4F-FBC5-42EE-8F38-F13DAA82460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46" y="8293900"/>
            <a:ext cx="675981" cy="925667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="" xmlns:a16="http://schemas.microsoft.com/office/drawing/2014/main" id="{CA461784-F592-4B98-B947-2340FEFA4FA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3788" y="8345051"/>
            <a:ext cx="675981" cy="81937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403BD12C-1C21-4BE4-9AC8-1BDC82215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719304" y="5058256"/>
            <a:ext cx="4450131" cy="31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96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1468</TotalTime>
  <Words>350</Words>
  <Application>Microsoft Office PowerPoint</Application>
  <PresentationFormat>画面に合わせる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Takimoto Shinsaku</dc:creator>
  <cp:lastModifiedBy>Shinsaku Takimoto</cp:lastModifiedBy>
  <cp:revision>99</cp:revision>
  <cp:lastPrinted>2020-04-10T03:02:34Z</cp:lastPrinted>
  <dcterms:created xsi:type="dcterms:W3CDTF">2016-09-16T21:32:03Z</dcterms:created>
  <dcterms:modified xsi:type="dcterms:W3CDTF">2020-04-10T04:35:31Z</dcterms:modified>
</cp:coreProperties>
</file>